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864" r:id="rId1"/>
  </p:sldMasterIdLst>
  <p:notesMasterIdLst>
    <p:notesMasterId r:id="rId13"/>
  </p:notesMasterIdLst>
  <p:sldIdLst>
    <p:sldId id="256" r:id="rId2"/>
    <p:sldId id="284" r:id="rId3"/>
    <p:sldId id="285" r:id="rId4"/>
    <p:sldId id="286" r:id="rId5"/>
    <p:sldId id="288" r:id="rId6"/>
    <p:sldId id="290" r:id="rId7"/>
    <p:sldId id="289" r:id="rId8"/>
    <p:sldId id="291" r:id="rId9"/>
    <p:sldId id="287" r:id="rId10"/>
    <p:sldId id="292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B3C37"/>
    <a:srgbClr val="FF33CC"/>
    <a:srgbClr val="800000"/>
    <a:srgbClr val="008000"/>
    <a:srgbClr val="FF0066"/>
    <a:srgbClr val="9900FF"/>
    <a:srgbClr val="FF00FF"/>
    <a:srgbClr val="6600CC"/>
    <a:srgbClr val="9900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51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C49B82-9616-46D5-9506-14DC19888ECF}" type="datetimeFigureOut">
              <a:rPr lang="en-US" smtClean="0"/>
              <a:pPr/>
              <a:t>1/22/2022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939584-ED63-42BB-AD17-107CA18305D3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39584-ED63-42BB-AD17-107CA18305D3}" type="slidenum">
              <a:rPr lang="en-IN" smtClean="0"/>
              <a:pPr/>
              <a:t>1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E102-8B82-4A67-B7AE-592B2AE5920A}" type="datetime1">
              <a:rPr lang="en-US" smtClean="0"/>
              <a:t>1/22/2022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1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36849-5AC1-486E-BE78-53AE8F988FF2}" type="datetime1">
              <a:rPr lang="en-US" smtClean="0"/>
              <a:t>1/22/2022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1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B655E-6CD8-4C9D-8BD1-8383842E2297}" type="datetime1">
              <a:rPr lang="en-US" smtClean="0"/>
              <a:t>1/22/2022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1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AB528-E894-42F3-906C-60E14CA9E330}" type="datetime1">
              <a:rPr lang="en-US" smtClean="0"/>
              <a:t>1/22/2022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1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3B172-105A-4BA0-8318-B8DB2C9184FA}" type="datetime1">
              <a:rPr lang="en-US" smtClean="0"/>
              <a:t>1/22/2022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1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CF295-D69C-427F-A960-C862783DAA0C}" type="datetime1">
              <a:rPr lang="en-US" smtClean="0"/>
              <a:t>1/22/2022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1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F8F2-D89C-4679-9A90-6163FB6ABF3A}" type="datetime1">
              <a:rPr lang="en-US" smtClean="0"/>
              <a:t>1/22/2022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1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8C345-0047-46DF-A7A8-78277FFBDC34}" type="datetime1">
              <a:rPr lang="en-US" smtClean="0"/>
              <a:t>1/22/2022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1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5769-CD63-45C0-AA4E-5C3B8B3241C4}" type="datetime1">
              <a:rPr lang="en-US" smtClean="0"/>
              <a:t>1/22/2022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1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DEC36-0ABD-40A8-855E-65197486CC7A}" type="datetime1">
              <a:rPr lang="en-US" smtClean="0"/>
              <a:t>1/22/2022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1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FD3E6-88B3-422B-9EA7-188F605C22A6}" type="datetime1">
              <a:rPr lang="en-US" smtClean="0"/>
              <a:t>1/22/2022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1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20CFC-6F25-44AB-A38C-900FB41C7E92}" type="datetime1">
              <a:rPr lang="en-US" smtClean="0"/>
              <a:t>1/22/2022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N" smtClean="0"/>
              <a:t>1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800731-EB6E-4CC5-AED5-D24CF53C4E3F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00108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SRR &amp; CVR Govt. Degree College (A)  Vijayawada</a:t>
            </a:r>
            <a:br>
              <a:rPr lang="en-US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72" y="1214422"/>
            <a:ext cx="8001056" cy="571504"/>
          </a:xfrm>
        </p:spPr>
        <p:txBody>
          <a:bodyPr>
            <a:normAutofit/>
          </a:bodyPr>
          <a:lstStyle/>
          <a:p>
            <a:r>
              <a:rPr lang="en-IN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DEPARTMENT OF MICROBIOLOGY</a:t>
            </a:r>
          </a:p>
          <a:p>
            <a:endParaRPr lang="en-IN" sz="96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IN" sz="9000" b="1" dirty="0" smtClean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IN" sz="9000" b="1" dirty="0" smtClean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IN" sz="9000" b="1" dirty="0" smtClean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IN" dirty="0" smtClean="0">
              <a:solidFill>
                <a:srgbClr val="008000"/>
              </a:solidFill>
            </a:endParaRPr>
          </a:p>
          <a:p>
            <a:endParaRPr lang="en-IN" b="1" dirty="0" smtClean="0">
              <a:solidFill>
                <a:srgbClr val="008000"/>
              </a:solidFill>
            </a:endParaRPr>
          </a:p>
          <a:p>
            <a:endParaRPr lang="en-IN" dirty="0"/>
          </a:p>
        </p:txBody>
      </p:sp>
      <p:sp>
        <p:nvSpPr>
          <p:cNvPr id="4" name="Rectangle 3"/>
          <p:cNvSpPr/>
          <p:nvPr/>
        </p:nvSpPr>
        <p:spPr>
          <a:xfrm>
            <a:off x="500034" y="2143116"/>
            <a:ext cx="828680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3600" b="1" dirty="0" smtClean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DNA Damage </a:t>
            </a:r>
            <a:r>
              <a:rPr lang="en-IN" sz="3600" b="1" dirty="0" smtClean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an</a:t>
            </a:r>
            <a:r>
              <a:rPr lang="en-IN" sz="3600" b="1" dirty="0" smtClean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d Repair Mechanism</a:t>
            </a:r>
            <a:r>
              <a:rPr lang="en-IN" sz="6600" b="1" dirty="0" smtClean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 </a:t>
            </a:r>
            <a:endParaRPr lang="en-IN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defRPr/>
            </a:pPr>
            <a:endParaRPr lang="en-US" b="1" dirty="0" smtClean="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  <a:p>
            <a:pPr algn="ctr">
              <a:lnSpc>
                <a:spcPct val="15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BY</a:t>
            </a:r>
          </a:p>
          <a:p>
            <a:pPr algn="ctr">
              <a:lnSpc>
                <a:spcPct val="15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0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Dr. K. </a:t>
            </a:r>
            <a:r>
              <a:rPr lang="en-US" sz="20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Aruna</a:t>
            </a:r>
            <a:endParaRPr lang="en-US" sz="2000" b="1" dirty="0" smtClean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Lecturer in </a:t>
            </a:r>
            <a:r>
              <a:rPr lang="en-US" sz="20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Microbiology</a:t>
            </a:r>
          </a:p>
          <a:p>
            <a:pPr algn="ctr">
              <a:lnSpc>
                <a:spcPct val="150000"/>
              </a:lnSpc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SRR &amp; CVR Govt. Degree College (A)  Vijayawada</a:t>
            </a:r>
            <a:endParaRPr lang="en-US" sz="2000" b="1" dirty="0" smtClean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D6119-80C4-49B4-BEB5-0C6EF3DF26F0}" type="datetime1">
              <a:rPr lang="en-US" smtClean="0"/>
              <a:t>1/22/2022</a:t>
            </a:fld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1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728" y="274638"/>
            <a:ext cx="5929354" cy="296842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5250B-B974-42D2-AE19-CB39F2ACC56E}" type="datetime1">
              <a:rPr lang="en-US" smtClean="0"/>
              <a:t>1/22/2022</a:t>
            </a:fld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10</a:t>
            </a:fld>
            <a:endParaRPr lang="en-IN"/>
          </a:p>
        </p:txBody>
      </p:sp>
      <p:pic>
        <p:nvPicPr>
          <p:cNvPr id="8" name="Picture 2" descr="C:\Users\user\Desktop\Inactivation-and-activation-of-SOS-respons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428736"/>
            <a:ext cx="5929354" cy="377270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728" y="274638"/>
            <a:ext cx="5929354" cy="296842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pic>
        <p:nvPicPr>
          <p:cNvPr id="4" name="Picture 2" descr="C:\Users\user\Desktop\thankyou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1357298"/>
            <a:ext cx="6143668" cy="3011602"/>
          </a:xfrm>
          <a:prstGeom prst="rect">
            <a:avLst/>
          </a:prstGeom>
          <a:noFill/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5250B-B974-42D2-AE19-CB39F2ACC56E}" type="datetime1">
              <a:rPr lang="en-US" smtClean="0"/>
              <a:t>1/22/2022</a:t>
            </a:fld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11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2560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 smtClean="0"/>
              <a:t>              </a:t>
            </a:r>
            <a:r>
              <a:rPr lang="en-IN" sz="3200" b="1" dirty="0" smtClean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DNA </a:t>
            </a:r>
            <a:r>
              <a:rPr lang="en-IN" sz="3200" b="1" dirty="0" smtClean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Damage and Repair </a:t>
            </a:r>
            <a:r>
              <a:rPr lang="en-IN" sz="3200" b="1" dirty="0" smtClean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Mechanism</a:t>
            </a:r>
            <a:r>
              <a:rPr lang="en-IN" sz="3200" b="1" dirty="0" smtClean="0">
                <a:latin typeface="Monotype Corsiva" pitchFamily="66" charset="0"/>
                <a:cs typeface="Times New Roman" pitchFamily="18" charset="0"/>
              </a:rPr>
              <a:t/>
            </a:r>
            <a:br>
              <a:rPr lang="en-IN" sz="3200" b="1" dirty="0" smtClean="0">
                <a:latin typeface="Monotype Corsiva" pitchFamily="66" charset="0"/>
                <a:cs typeface="Times New Roman" pitchFamily="18" charset="0"/>
              </a:rPr>
            </a:br>
            <a:r>
              <a:rPr lang="en-IN" sz="3200" b="1" dirty="0" smtClean="0">
                <a:solidFill>
                  <a:srgbClr val="0000CC"/>
                </a:solidFill>
                <a:latin typeface="Monotype Corsiva" pitchFamily="66" charset="0"/>
                <a:cs typeface="Times New Roman" pitchFamily="18" charset="0"/>
              </a:rPr>
              <a:t>Causes of DNA damage</a:t>
            </a:r>
            <a:r>
              <a:rPr lang="en-IN" sz="3200" b="1" dirty="0" smtClean="0">
                <a:latin typeface="Monotype Corsiva" pitchFamily="66" charset="0"/>
                <a:cs typeface="Times New Roman" pitchFamily="18" charset="0"/>
              </a:rPr>
              <a:t/>
            </a:r>
            <a:br>
              <a:rPr lang="en-IN" sz="3200" b="1" dirty="0" smtClean="0">
                <a:latin typeface="Monotype Corsiva" pitchFamily="66" charset="0"/>
                <a:cs typeface="Times New Roman" pitchFamily="18" charset="0"/>
              </a:rPr>
            </a:br>
            <a:r>
              <a:rPr lang="en-IN" sz="3200" b="1" dirty="0" smtClean="0">
                <a:latin typeface="Monotype Corsiva" pitchFamily="66" charset="0"/>
                <a:cs typeface="Times New Roman" pitchFamily="18" charset="0"/>
              </a:rPr>
              <a:t>1. </a:t>
            </a:r>
            <a:r>
              <a:rPr lang="en-IN" sz="2700" b="1" dirty="0" smtClean="0">
                <a:latin typeface="Monotype Corsiva" pitchFamily="66" charset="0"/>
                <a:cs typeface="Times New Roman" pitchFamily="18" charset="0"/>
              </a:rPr>
              <a:t>Spontaneous  mutations</a:t>
            </a:r>
            <a:br>
              <a:rPr lang="en-IN" sz="2700" b="1" dirty="0" smtClean="0">
                <a:latin typeface="Monotype Corsiva" pitchFamily="66" charset="0"/>
                <a:cs typeface="Times New Roman" pitchFamily="18" charset="0"/>
              </a:rPr>
            </a:br>
            <a:r>
              <a:rPr lang="en-IN" sz="2700" b="1" dirty="0" smtClean="0">
                <a:latin typeface="Monotype Corsiva" pitchFamily="66" charset="0"/>
                <a:cs typeface="Times New Roman" pitchFamily="18" charset="0"/>
              </a:rPr>
              <a:t>2. Induced mutation</a:t>
            </a:r>
            <a:r>
              <a:rPr lang="en-IN" sz="3200" b="1" dirty="0" smtClean="0">
                <a:latin typeface="Monotype Corsiva" pitchFamily="66" charset="0"/>
                <a:cs typeface="Times New Roman" pitchFamily="18" charset="0"/>
              </a:rPr>
              <a:t/>
            </a:r>
            <a:br>
              <a:rPr lang="en-IN" sz="3200" b="1" dirty="0" smtClean="0">
                <a:latin typeface="Monotype Corsiva" pitchFamily="66" charset="0"/>
                <a:cs typeface="Times New Roman" pitchFamily="18" charset="0"/>
              </a:rPr>
            </a:br>
            <a:r>
              <a:rPr lang="en-IN" sz="3200" b="1" dirty="0" smtClean="0">
                <a:latin typeface="Monotype Corsiva" pitchFamily="66" charset="0"/>
                <a:cs typeface="Times New Roman" pitchFamily="18" charset="0"/>
              </a:rPr>
              <a:t/>
            </a:r>
            <a:br>
              <a:rPr lang="en-IN" sz="3200" b="1" dirty="0" smtClean="0">
                <a:latin typeface="Monotype Corsiva" pitchFamily="66" charset="0"/>
                <a:cs typeface="Times New Roman" pitchFamily="18" charset="0"/>
              </a:rPr>
            </a:br>
            <a:r>
              <a:rPr lang="en-IN" sz="3200" b="1" dirty="0" smtClean="0">
                <a:solidFill>
                  <a:srgbClr val="0000CC"/>
                </a:solidFill>
                <a:latin typeface="Monotype Corsiva" pitchFamily="66" charset="0"/>
                <a:cs typeface="Times New Roman" pitchFamily="18" charset="0"/>
              </a:rPr>
              <a:t>Enzyme based repair systems </a:t>
            </a:r>
            <a:r>
              <a:rPr lang="en-IN" sz="3200" b="1" dirty="0" smtClean="0">
                <a:latin typeface="Monotype Corsiva" pitchFamily="66" charset="0"/>
                <a:cs typeface="Times New Roman" pitchFamily="18" charset="0"/>
              </a:rPr>
              <a:t/>
            </a:r>
            <a:br>
              <a:rPr lang="en-IN" sz="3200" b="1" dirty="0" smtClean="0">
                <a:latin typeface="Monotype Corsiva" pitchFamily="66" charset="0"/>
                <a:cs typeface="Times New Roman" pitchFamily="18" charset="0"/>
              </a:rPr>
            </a:br>
            <a:r>
              <a:rPr lang="en-IN" sz="3200" b="1" dirty="0" smtClean="0">
                <a:latin typeface="Monotype Corsiva" pitchFamily="66" charset="0"/>
                <a:cs typeface="Times New Roman" pitchFamily="18" charset="0"/>
              </a:rPr>
              <a:t/>
            </a:r>
            <a:br>
              <a:rPr lang="en-IN" sz="3200" b="1" dirty="0" smtClean="0">
                <a:latin typeface="Monotype Corsiva" pitchFamily="66" charset="0"/>
                <a:cs typeface="Times New Roman" pitchFamily="18" charset="0"/>
              </a:rPr>
            </a:br>
            <a:r>
              <a:rPr lang="en-IN" sz="6000" b="1" dirty="0" smtClean="0"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en-I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33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sz="33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2571744"/>
            <a:ext cx="8329642" cy="3554419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20000"/>
              </a:lnSpc>
              <a:buAutoNum type="arabicPeriod"/>
            </a:pP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Direct repair or Light Dependent or Photo reactivation</a:t>
            </a:r>
          </a:p>
          <a:p>
            <a:pPr marL="514350" indent="-514350">
              <a:lnSpc>
                <a:spcPct val="120000"/>
              </a:lnSpc>
              <a:buAutoNum type="arabicPeriod"/>
            </a:pP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Excision repair     a). Base excision repair  b). Nucleotide  excision repair</a:t>
            </a:r>
          </a:p>
          <a:p>
            <a:pPr marL="514350" indent="-514350">
              <a:lnSpc>
                <a:spcPct val="120000"/>
              </a:lnSpc>
              <a:buAutoNum type="arabicPeriod"/>
            </a:pP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Methyl Directed mismatch repair</a:t>
            </a:r>
          </a:p>
          <a:p>
            <a:pPr marL="514350" indent="-514350">
              <a:lnSpc>
                <a:spcPct val="120000"/>
              </a:lnSpc>
              <a:buAutoNum type="arabicPeriod"/>
            </a:pP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Post replication or recombination repair mechanism</a:t>
            </a:r>
          </a:p>
          <a:p>
            <a:pPr marL="514350" indent="-514350">
              <a:lnSpc>
                <a:spcPct val="120000"/>
              </a:lnSpc>
              <a:buAutoNum type="arabicPeriod"/>
            </a:pP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SOS repair</a:t>
            </a:r>
          </a:p>
          <a:p>
            <a:pPr marL="514350" indent="-514350">
              <a:lnSpc>
                <a:spcPct val="120000"/>
              </a:lnSpc>
              <a:buNone/>
            </a:pPr>
            <a:endParaRPr lang="en-IN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/>
              <a:t> </a:t>
            </a:r>
            <a:endParaRPr lang="en-IN" dirty="0" smtClean="0"/>
          </a:p>
          <a:p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8921F-0837-4E5E-8313-0AF0A819676D}" type="datetime1">
              <a:rPr lang="en-US" smtClean="0"/>
              <a:t>1/22/2022</a:t>
            </a:fld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2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IN" sz="3200" b="1" dirty="0" smtClean="0">
                <a:latin typeface="Monotype Corsiva" pitchFamily="66" charset="0"/>
                <a:cs typeface="Times New Roman" pitchFamily="18" charset="0"/>
              </a:rPr>
              <a:t>DNA </a:t>
            </a:r>
            <a:r>
              <a:rPr lang="en-IN" sz="3200" b="1" dirty="0" smtClean="0">
                <a:latin typeface="Monotype Corsiva" pitchFamily="66" charset="0"/>
                <a:cs typeface="Times New Roman" pitchFamily="18" charset="0"/>
              </a:rPr>
              <a:t>Damage and Repair Mechanism</a:t>
            </a:r>
            <a:r>
              <a:rPr lang="en-IN" sz="6000" b="1" dirty="0" smtClean="0"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en-I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33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sz="33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928670"/>
            <a:ext cx="8329642" cy="5197493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20000"/>
              </a:lnSpc>
              <a:buAutoNum type="arabicPeriod"/>
            </a:pP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Direct repair or Light Dependent or Photo reactivation</a:t>
            </a:r>
          </a:p>
          <a:p>
            <a:pPr marL="514350" indent="-514350">
              <a:lnSpc>
                <a:spcPct val="120000"/>
              </a:lnSpc>
              <a:buNone/>
            </a:pPr>
            <a:r>
              <a:rPr lang="en-IN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Direct repaid: 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DNA polymerase , 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3-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to -5  </a:t>
            </a:r>
            <a:r>
              <a:rPr lang="en-IN" sz="2000" dirty="0" err="1" smtClean="0">
                <a:latin typeface="Times New Roman" pitchFamily="18" charset="0"/>
                <a:cs typeface="Times New Roman" pitchFamily="18" charset="0"/>
              </a:rPr>
              <a:t>Exo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nuclease  proofreading activity Incorrect nucleotide  id detected and removed</a:t>
            </a:r>
          </a:p>
          <a:p>
            <a:pPr marL="514350" indent="-514350">
              <a:lnSpc>
                <a:spcPct val="120000"/>
              </a:lnSpc>
              <a:buNone/>
            </a:pPr>
            <a:r>
              <a:rPr lang="en-IN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Repair of UV-induced </a:t>
            </a:r>
            <a:r>
              <a:rPr lang="en-IN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pyrimidine</a:t>
            </a:r>
            <a:r>
              <a:rPr lang="en-IN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Dimers</a:t>
            </a:r>
            <a:r>
              <a:rPr lang="en-IN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: </a:t>
            </a:r>
          </a:p>
          <a:p>
            <a:pPr marL="514350" indent="-514350">
              <a:lnSpc>
                <a:spcPct val="120000"/>
              </a:lnSpc>
              <a:buNone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Exposed to UV light in the wavelength of 320 to 370 nm </a:t>
            </a:r>
          </a:p>
          <a:p>
            <a:pPr marL="514350" indent="-514350">
              <a:lnSpc>
                <a:spcPct val="120000"/>
              </a:lnSpc>
              <a:buNone/>
            </a:pPr>
            <a:r>
              <a:rPr lang="en-IN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Photolyase</a:t>
            </a:r>
            <a:r>
              <a:rPr lang="en-IN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– split the </a:t>
            </a:r>
            <a:r>
              <a:rPr lang="en-IN" sz="2000" dirty="0" err="1" smtClean="0">
                <a:latin typeface="Times New Roman" pitchFamily="18" charset="0"/>
                <a:cs typeface="Times New Roman" pitchFamily="18" charset="0"/>
              </a:rPr>
              <a:t>dimers</a:t>
            </a:r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lnSpc>
                <a:spcPct val="120000"/>
              </a:lnSpc>
              <a:buNone/>
            </a:pPr>
            <a:r>
              <a:rPr lang="en-IN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Repair </a:t>
            </a:r>
            <a:r>
              <a:rPr lang="en-IN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of Alkylation damage: </a:t>
            </a:r>
            <a:r>
              <a:rPr lang="en-IN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Methylguanine</a:t>
            </a:r>
            <a:r>
              <a:rPr lang="en-IN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methyltransferase</a:t>
            </a:r>
            <a:r>
              <a:rPr lang="en-IN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lnSpc>
                <a:spcPct val="120000"/>
              </a:lnSpc>
              <a:buNone/>
            </a:pPr>
            <a:r>
              <a:rPr lang="en-IN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IN" sz="20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lnSpc>
                <a:spcPct val="120000"/>
              </a:lnSpc>
              <a:buNone/>
            </a:pPr>
            <a:endParaRPr lang="en-IN" dirty="0" smtClean="0"/>
          </a:p>
          <a:p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AFF07-BFAE-4F65-8491-F8AB06FCF610}" type="datetime1">
              <a:rPr lang="en-US" smtClean="0"/>
              <a:t>1/22/2022</a:t>
            </a:fld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IN" sz="3200" b="1" dirty="0" smtClean="0">
                <a:latin typeface="Monotype Corsiva" pitchFamily="66" charset="0"/>
                <a:cs typeface="Times New Roman" pitchFamily="18" charset="0"/>
              </a:rPr>
              <a:t>DNA </a:t>
            </a:r>
            <a:r>
              <a:rPr lang="en-IN" sz="3200" b="1" dirty="0" smtClean="0">
                <a:latin typeface="Monotype Corsiva" pitchFamily="66" charset="0"/>
                <a:cs typeface="Times New Roman" pitchFamily="18" charset="0"/>
              </a:rPr>
              <a:t>Damage and Repair Mechanism</a:t>
            </a:r>
            <a:r>
              <a:rPr lang="en-IN" sz="6000" b="1" dirty="0" smtClean="0"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en-I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33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sz="33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928670"/>
            <a:ext cx="8329642" cy="5197493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lnSpc>
                <a:spcPct val="120000"/>
              </a:lnSpc>
              <a:buNone/>
            </a:pP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Excision repair    </a:t>
            </a:r>
          </a:p>
          <a:p>
            <a:pPr marL="514350" indent="-514350">
              <a:lnSpc>
                <a:spcPct val="120000"/>
              </a:lnSpc>
              <a:buNone/>
            </a:pP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a). Base excision repair : </a:t>
            </a:r>
          </a:p>
          <a:p>
            <a:pPr marL="514350" indent="-514350">
              <a:lnSpc>
                <a:spcPct val="120000"/>
              </a:lnSpc>
              <a:buNone/>
            </a:pPr>
            <a:r>
              <a:rPr lang="en-US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Glycosyase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enzyme  </a:t>
            </a:r>
          </a:p>
          <a:p>
            <a:pPr marL="514350" indent="-514350">
              <a:lnSpc>
                <a:spcPct val="12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 recognize and cleave the bond between base and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deoxy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ribose sugar</a:t>
            </a:r>
          </a:p>
          <a:p>
            <a:pPr marL="514350" indent="-514350">
              <a:lnSpc>
                <a:spcPct val="12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Other enzymes cleave  bond between sugar and phosphate , releasing the sugar and leaving a gap in DNA strand, gap is filled by DNA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polymearse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DNA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ligase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lnSpc>
                <a:spcPct val="120000"/>
              </a:lnSpc>
              <a:buNone/>
            </a:pP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b). Nucleotide  excision repair (NER) or dark repair or excision repair</a:t>
            </a:r>
          </a:p>
          <a:p>
            <a:pPr marL="514350" indent="-514350">
              <a:lnSpc>
                <a:spcPct val="120000"/>
              </a:lnSpc>
              <a:buNone/>
            </a:pP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removes thymine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dimers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and  DNA distortions </a:t>
            </a:r>
          </a:p>
          <a:p>
            <a:pPr marL="514350" indent="-514350">
              <a:lnSpc>
                <a:spcPct val="12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It involves four proteins,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Uvr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UvrB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UvrC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UvrD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Helicase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14350" indent="-514350">
              <a:lnSpc>
                <a:spcPct val="120000"/>
              </a:lnSpc>
              <a:buNone/>
            </a:pP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DNA polymerase  I : fill the gap </a:t>
            </a:r>
          </a:p>
          <a:p>
            <a:pPr marL="514350" indent="-514350">
              <a:lnSpc>
                <a:spcPct val="120000"/>
              </a:lnSpc>
              <a:buNone/>
            </a:pP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DNA </a:t>
            </a:r>
            <a:r>
              <a:rPr lang="en-US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ligase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seals the final gap</a:t>
            </a:r>
          </a:p>
          <a:p>
            <a:pPr marL="514350" indent="-514350">
              <a:lnSpc>
                <a:spcPct val="120000"/>
              </a:lnSpc>
              <a:buNone/>
            </a:pPr>
            <a:endParaRPr lang="en-US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lnSpc>
                <a:spcPct val="120000"/>
              </a:lnSpc>
              <a:buNone/>
            </a:pPr>
            <a:endParaRPr lang="en-US" sz="20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lnSpc>
                <a:spcPct val="120000"/>
              </a:lnSpc>
              <a:buNone/>
            </a:pPr>
            <a:endParaRPr lang="en-IN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/>
              <a:t> </a:t>
            </a:r>
            <a:endParaRPr lang="en-IN" dirty="0" smtClean="0"/>
          </a:p>
          <a:p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AFF07-BFAE-4F65-8491-F8AB06FCF610}" type="datetime1">
              <a:rPr lang="en-US" smtClean="0"/>
              <a:t>1/22/2022</a:t>
            </a:fld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4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IN" sz="3200" b="1" dirty="0" smtClean="0">
                <a:latin typeface="Monotype Corsiva" pitchFamily="66" charset="0"/>
                <a:cs typeface="Times New Roman" pitchFamily="18" charset="0"/>
              </a:rPr>
              <a:t>DNA </a:t>
            </a:r>
            <a:r>
              <a:rPr lang="en-IN" sz="3200" b="1" dirty="0" smtClean="0">
                <a:latin typeface="Monotype Corsiva" pitchFamily="66" charset="0"/>
                <a:cs typeface="Times New Roman" pitchFamily="18" charset="0"/>
              </a:rPr>
              <a:t>Damage and Repair Mechanism</a:t>
            </a:r>
            <a:r>
              <a:rPr lang="en-IN" sz="6000" b="1" dirty="0" smtClean="0"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en-I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33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sz="33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AFF07-BFAE-4F65-8491-F8AB06FCF610}" type="datetime1">
              <a:rPr lang="en-US" smtClean="0"/>
              <a:t>1/22/2022</a:t>
            </a:fld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5</a:t>
            </a:fld>
            <a:endParaRPr lang="en-IN"/>
          </a:p>
        </p:txBody>
      </p:sp>
      <p:pic>
        <p:nvPicPr>
          <p:cNvPr id="1026" name="Picture 2" descr="C:\Users\user\Desktop\Schematic-representation-of-Nucleotide-Excision-Repair-pathway-in-Mycobacterium.ppm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2976" y="928688"/>
            <a:ext cx="6072230" cy="48577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20000"/>
              </a:lnSpc>
            </a:pP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Methyl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Directed mismatch repair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AFF07-BFAE-4F65-8491-F8AB06FCF610}" type="datetime1">
              <a:rPr lang="en-US" smtClean="0"/>
              <a:t>1/22/2022</a:t>
            </a:fld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6</a:t>
            </a:fld>
            <a:endParaRPr lang="en-IN"/>
          </a:p>
        </p:txBody>
      </p:sp>
      <p:pic>
        <p:nvPicPr>
          <p:cNvPr id="2050" name="Picture 2" descr="C:\Users\user\Desktop\methyl-directed-DNA-mismatch-repair-in-E-coli-Only-the-5-0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14546" y="1214422"/>
            <a:ext cx="4857784" cy="49117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Methyl </a:t>
            </a:r>
            <a:r>
              <a:rPr lang="en-US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Directed mismatch repair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33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sz="33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AFF07-BFAE-4F65-8491-F8AB06FCF610}" type="datetime1">
              <a:rPr lang="en-US" smtClean="0"/>
              <a:t>1/22/2022</a:t>
            </a:fld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7</a:t>
            </a:fld>
            <a:endParaRPr lang="en-IN"/>
          </a:p>
        </p:txBody>
      </p:sp>
      <p:pic>
        <p:nvPicPr>
          <p:cNvPr id="3074" name="Picture 2" descr="C:\Users\user\Desktop\33_25_06_11_10_08_57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786050" y="1071546"/>
            <a:ext cx="4071966" cy="5197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IN" sz="3200" b="1" dirty="0" smtClean="0">
                <a:latin typeface="Monotype Corsiva" pitchFamily="66" charset="0"/>
                <a:cs typeface="Times New Roman" pitchFamily="18" charset="0"/>
              </a:rPr>
              <a:t>DNA </a:t>
            </a:r>
            <a:r>
              <a:rPr lang="en-IN" sz="3200" b="1" dirty="0" smtClean="0">
                <a:latin typeface="Monotype Corsiva" pitchFamily="66" charset="0"/>
                <a:cs typeface="Times New Roman" pitchFamily="18" charset="0"/>
              </a:rPr>
              <a:t>Damage and Repair Mechanism</a:t>
            </a:r>
            <a:r>
              <a:rPr lang="en-IN" sz="6000" b="1" dirty="0" smtClean="0"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en-I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33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sz="33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928670"/>
            <a:ext cx="8329642" cy="5197493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20000"/>
              </a:lnSpc>
              <a:buNone/>
            </a:pP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Post replication or recombination repair mechanism</a:t>
            </a:r>
            <a:endParaRPr lang="en-IN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Rec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 protein initiate the recombination between two sister strands</a:t>
            </a:r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AFF07-BFAE-4F65-8491-F8AB06FCF610}" type="datetime1">
              <a:rPr lang="en-US" smtClean="0"/>
              <a:t>1/22/2022</a:t>
            </a:fld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8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IN" sz="3200" b="1" dirty="0" smtClean="0">
                <a:latin typeface="Monotype Corsiva" pitchFamily="66" charset="0"/>
                <a:cs typeface="Times New Roman" pitchFamily="18" charset="0"/>
              </a:rPr>
              <a:t>DNA </a:t>
            </a:r>
            <a:r>
              <a:rPr lang="en-IN" sz="3200" b="1" dirty="0" smtClean="0">
                <a:latin typeface="Monotype Corsiva" pitchFamily="66" charset="0"/>
                <a:cs typeface="Times New Roman" pitchFamily="18" charset="0"/>
              </a:rPr>
              <a:t>Damage and Repair Mechanism</a:t>
            </a:r>
            <a:r>
              <a:rPr lang="en-IN" sz="6000" b="1" dirty="0" smtClean="0"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en-I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33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sz="33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928670"/>
            <a:ext cx="8329642" cy="5197493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lnSpc>
                <a:spcPct val="120000"/>
              </a:lnSpc>
              <a:buNone/>
            </a:pP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SOS repair: last – resort  , emergency response </a:t>
            </a:r>
          </a:p>
          <a:p>
            <a:pPr marL="514350" indent="-514350" algn="just">
              <a:lnSpc>
                <a:spcPct val="120000"/>
              </a:lnSpc>
              <a:buNone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SOS repair or “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bypass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” or “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Emergency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” repair is one of the DNA repair mechanisms introduced in 1975 by a scientist named </a:t>
            </a:r>
            <a:r>
              <a:rPr lang="en-IN" sz="2000" b="1" dirty="0" err="1" smtClean="0">
                <a:latin typeface="Times New Roman" pitchFamily="18" charset="0"/>
                <a:cs typeface="Times New Roman" pitchFamily="18" charset="0"/>
              </a:rPr>
              <a:t>Miroslav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000" b="1" dirty="0" err="1" smtClean="0">
                <a:latin typeface="Times New Roman" pitchFamily="18" charset="0"/>
                <a:cs typeface="Times New Roman" pitchFamily="18" charset="0"/>
              </a:rPr>
              <a:t>Radman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. SOS repair primarily recovers the DNA damage caused due to environmental stresses. It serves as a regulatory system, which comprises many complex inducer proteins that repair the damaged DNA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IN" sz="2000" dirty="0" smtClean="0"/>
              <a:t> </a:t>
            </a:r>
            <a:endParaRPr lang="en-IN" sz="2000" dirty="0" smtClean="0"/>
          </a:p>
          <a:p>
            <a:pPr marL="514350" indent="-514350" algn="just">
              <a:lnSpc>
                <a:spcPct val="120000"/>
              </a:lnSpc>
              <a:buNone/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SOS 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system also includes a repressor protein, namely </a:t>
            </a:r>
            <a:r>
              <a:rPr lang="en-IN" sz="2200" b="1" dirty="0" err="1" smtClean="0">
                <a:latin typeface="Times New Roman" pitchFamily="18" charset="0"/>
                <a:cs typeface="Times New Roman" pitchFamily="18" charset="0"/>
              </a:rPr>
              <a:t>LexA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. The </a:t>
            </a:r>
            <a:r>
              <a:rPr lang="en-IN" sz="2200" b="1" dirty="0" err="1" smtClean="0">
                <a:latin typeface="Times New Roman" pitchFamily="18" charset="0"/>
                <a:cs typeface="Times New Roman" pitchFamily="18" charset="0"/>
              </a:rPr>
              <a:t>RecA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 protein floats around the cell, which regulates the activity of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LexA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protein. The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RecA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regulatory protein mediates the repression or expression of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LexA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repressor.</a:t>
            </a:r>
            <a:endParaRPr lang="en-US" sz="2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lnSpc>
                <a:spcPct val="120000"/>
              </a:lnSpc>
              <a:buNone/>
            </a:pPr>
            <a:r>
              <a:rPr lang="en-US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Lex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 – it repress the transcription of 17 genes , involve in repair</a:t>
            </a:r>
          </a:p>
          <a:p>
            <a:pPr marL="514350" indent="-514350">
              <a:lnSpc>
                <a:spcPct val="120000"/>
              </a:lnSpc>
              <a:buNone/>
            </a:pPr>
            <a:endParaRPr lang="en-US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lnSpc>
                <a:spcPct val="120000"/>
              </a:lnSpc>
              <a:buNone/>
            </a:pP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 the presence of damage </a:t>
            </a:r>
          </a:p>
          <a:p>
            <a:pPr marL="514350" indent="-514350">
              <a:lnSpc>
                <a:spcPct val="120000"/>
              </a:lnSpc>
              <a:buNone/>
            </a:pP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Rec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A: which activates and stimulates the </a:t>
            </a:r>
            <a:r>
              <a:rPr lang="en-US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lex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</a:t>
            </a:r>
          </a:p>
          <a:p>
            <a:pPr marL="514350" indent="-514350">
              <a:lnSpc>
                <a:spcPct val="120000"/>
              </a:lnSpc>
              <a:buNone/>
            </a:pPr>
            <a:endParaRPr lang="en-IN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/>
              <a:t> </a:t>
            </a:r>
            <a:endParaRPr lang="en-IN" dirty="0" smtClean="0"/>
          </a:p>
          <a:p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AFF07-BFAE-4F65-8491-F8AB06FCF610}" type="datetime1">
              <a:rPr lang="en-US" smtClean="0"/>
              <a:t>1/22/2022</a:t>
            </a:fld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00731-EB6E-4CC5-AED5-D24CF53C4E3F}" type="slidenum">
              <a:rPr lang="en-IN" smtClean="0"/>
              <a:pPr/>
              <a:t>9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1976</TotalTime>
  <Words>312</Words>
  <Application>Microsoft Office PowerPoint</Application>
  <PresentationFormat>On-screen Show (4:3)</PresentationFormat>
  <Paragraphs>83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SRR &amp; CVR Govt. Degree College (A)  Vijayawada </vt:lpstr>
      <vt:lpstr>                    DNA Damage and Repair Mechanism Causes of DNA damage 1. Spontaneous  mutations 2. Induced mutation  Enzyme based repair systems        </vt:lpstr>
      <vt:lpstr>  DNA Damage and Repair Mechanism     </vt:lpstr>
      <vt:lpstr>  DNA Damage and Repair Mechanism     </vt:lpstr>
      <vt:lpstr>  DNA Damage and Repair Mechanism     </vt:lpstr>
      <vt:lpstr>3. Methyl Directed mismatch repair</vt:lpstr>
      <vt:lpstr>   3. Methyl Directed mismatch repair     </vt:lpstr>
      <vt:lpstr>  DNA Damage and Repair Mechanism     </vt:lpstr>
      <vt:lpstr>  DNA Damage and Repair Mechanism     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A.S.D.GOVERNMENT DEGREE COLLEGE FOR WOMEN (AUTONOMOUS), KAKINADA</dc:title>
  <dc:creator>user</dc:creator>
  <cp:lastModifiedBy>user</cp:lastModifiedBy>
  <cp:revision>413</cp:revision>
  <dcterms:created xsi:type="dcterms:W3CDTF">2018-06-09T15:06:52Z</dcterms:created>
  <dcterms:modified xsi:type="dcterms:W3CDTF">2022-01-22T06:19:30Z</dcterms:modified>
</cp:coreProperties>
</file>